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8.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9.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heme/theme11.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2.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3.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4.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3" r:id="rId5"/>
    <p:sldMasterId id="2147484677" r:id="rId6"/>
    <p:sldMasterId id="2147484696" r:id="rId7"/>
    <p:sldMasterId id="2147484700" r:id="rId8"/>
    <p:sldMasterId id="2147484719" r:id="rId9"/>
    <p:sldMasterId id="2147484748" r:id="rId10"/>
    <p:sldMasterId id="2147484758" r:id="rId11"/>
    <p:sldMasterId id="2147484767" r:id="rId12"/>
    <p:sldMasterId id="2147484790" r:id="rId13"/>
    <p:sldMasterId id="2147484806" r:id="rId14"/>
    <p:sldMasterId id="2147484833" r:id="rId15"/>
    <p:sldMasterId id="2147484881" r:id="rId16"/>
    <p:sldMasterId id="2147484911" r:id="rId17"/>
    <p:sldMasterId id="2147484940" r:id="rId18"/>
  </p:sldMasterIdLst>
  <p:notesMasterIdLst>
    <p:notesMasterId r:id="rId26"/>
  </p:notesMasterIdLst>
  <p:handoutMasterIdLst>
    <p:handoutMasterId r:id="rId27"/>
  </p:handoutMasterIdLst>
  <p:sldIdLst>
    <p:sldId id="3367" r:id="rId19"/>
    <p:sldId id="3377" r:id="rId20"/>
    <p:sldId id="3378" r:id="rId21"/>
    <p:sldId id="3379" r:id="rId22"/>
    <p:sldId id="3381" r:id="rId23"/>
    <p:sldId id="3380" r:id="rId24"/>
    <p:sldId id="1532"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000"/>
    <a:srgbClr val="FFFFFF"/>
    <a:srgbClr val="0D0D0D"/>
    <a:srgbClr val="232323"/>
    <a:srgbClr val="1A1A1A"/>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F0D435-15C0-4D38-A0C6-C509820633F4}" v="1" dt="2018-11-26T21:49:37.4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75" autoAdjust="0"/>
    <p:restoredTop sz="62699" autoAdjust="0"/>
  </p:normalViewPr>
  <p:slideViewPr>
    <p:cSldViewPr snapToGrid="0">
      <p:cViewPr varScale="1">
        <p:scale>
          <a:sx n="68" d="100"/>
          <a:sy n="68" d="100"/>
        </p:scale>
        <p:origin x="1884" y="7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3.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Thomas" userId="5d003f33-6e3f-406c-b398-0eb1113638fb" providerId="ADAL" clId="{EBF0D435-15C0-4D38-A0C6-C509820633F4}"/>
    <pc:docChg chg="modSld">
      <pc:chgData name="Anna Thomas" userId="5d003f33-6e3f-406c-b398-0eb1113638fb" providerId="ADAL" clId="{EBF0D435-15C0-4D38-A0C6-C509820633F4}" dt="2018-11-26T21:49:28.698" v="1" actId="20577"/>
      <pc:docMkLst>
        <pc:docMk/>
      </pc:docMkLst>
      <pc:sldChg chg="modSp">
        <pc:chgData name="Anna Thomas" userId="5d003f33-6e3f-406c-b398-0eb1113638fb" providerId="ADAL" clId="{EBF0D435-15C0-4D38-A0C6-C509820633F4}" dt="2018-11-26T21:49:28.698" v="1" actId="20577"/>
        <pc:sldMkLst>
          <pc:docMk/>
          <pc:sldMk cId="3930965115" sldId="3380"/>
        </pc:sldMkLst>
        <pc:spChg chg="mod">
          <ac:chgData name="Anna Thomas" userId="5d003f33-6e3f-406c-b398-0eb1113638fb" providerId="ADAL" clId="{EBF0D435-15C0-4D38-A0C6-C509820633F4}" dt="2018-11-26T21:49:28.698" v="1" actId="20577"/>
          <ac:spMkLst>
            <pc:docMk/>
            <pc:sldMk cId="3930965115" sldId="3380"/>
            <ac:spMk id="2" creationId="{00000000-0000-0000-0000-000000000000}"/>
          </ac:spMkLst>
        </pc:spChg>
      </pc:sldChg>
    </pc:docChg>
  </pc:docChgLst>
  <pc:docChgLst>
    <pc:chgData name="Anna Thomas" userId="5d003f33-6e3f-406c-b398-0eb1113638fb" providerId="ADAL" clId="{A13311A7-6032-490E-B304-98CE39CABC6C}"/>
    <pc:docChg chg="custSel delSld modSld delMainMaster">
      <pc:chgData name="Anna Thomas" userId="5d003f33-6e3f-406c-b398-0eb1113638fb" providerId="ADAL" clId="{A13311A7-6032-490E-B304-98CE39CABC6C}" dt="2018-08-28T05:48:04.271" v="304" actId="20577"/>
      <pc:docMkLst>
        <pc:docMk/>
      </pc:docMkLst>
      <pc:sldChg chg="modNotesTx">
        <pc:chgData name="Anna Thomas" userId="5d003f33-6e3f-406c-b398-0eb1113638fb" providerId="ADAL" clId="{A13311A7-6032-490E-B304-98CE39CABC6C}" dt="2018-08-28T05:47:56.366" v="281" actId="20577"/>
        <pc:sldMkLst>
          <pc:docMk/>
          <pc:sldMk cId="4035115801" sldId="3378"/>
        </pc:sldMkLst>
      </pc:sldChg>
      <pc:sldChg chg="modNotesTx">
        <pc:chgData name="Anna Thomas" userId="5d003f33-6e3f-406c-b398-0eb1113638fb" providerId="ADAL" clId="{A13311A7-6032-490E-B304-98CE39CABC6C}" dt="2018-08-28T05:48:04.271" v="304" actId="20577"/>
        <pc:sldMkLst>
          <pc:docMk/>
          <pc:sldMk cId="3741549406" sldId="3379"/>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11/26/2018 1:49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11/26/2018 1:48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search/search-what-is-azure-search"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docs.microsoft.com/en-us/azure/search/search-create-index-dotnet" TargetMode="External"/><Relationship Id="rId13" Type="http://schemas.openxmlformats.org/officeDocument/2006/relationships/hyperlink" Target="https://docs.microsoft.com/en-us/azure/search/search-filters" TargetMode="External"/><Relationship Id="rId18" Type="http://schemas.openxmlformats.org/officeDocument/2006/relationships/hyperlink" Target="https://docs.microsoft.com/en-us/azure/search/search-query-overview" TargetMode="External"/><Relationship Id="rId3" Type="http://schemas.openxmlformats.org/officeDocument/2006/relationships/hyperlink" Target="https://docs.microsoft.com/en-us/azure/search/search-create-service-portal" TargetMode="External"/><Relationship Id="rId7" Type="http://schemas.openxmlformats.org/officeDocument/2006/relationships/hyperlink" Target="https://docs.microsoft.com/en-us/azure/search/search-create-index-portal" TargetMode="External"/><Relationship Id="rId12" Type="http://schemas.openxmlformats.org/officeDocument/2006/relationships/hyperlink" Target="https://docs.microsoft.com/en-us/azure/search/search-import-data-portal" TargetMode="External"/><Relationship Id="rId17" Type="http://schemas.openxmlformats.org/officeDocument/2006/relationships/hyperlink" Target="https://docs.microsoft.com/en-us/rest/api/searchservice/suggesters" TargetMode="External"/><Relationship Id="rId2" Type="http://schemas.openxmlformats.org/officeDocument/2006/relationships/slide" Target="../slides/slide4.xml"/><Relationship Id="rId16" Type="http://schemas.openxmlformats.org/officeDocument/2006/relationships/hyperlink" Target="https://docs.microsoft.com/en-us/azure/search/search-pagination-page-layout" TargetMode="External"/><Relationship Id="rId1" Type="http://schemas.openxmlformats.org/officeDocument/2006/relationships/notesMaster" Target="../notesMasters/notesMaster1.xml"/><Relationship Id="rId6" Type="http://schemas.openxmlformats.org/officeDocument/2006/relationships/hyperlink" Target="https://docs.microsoft.com/en-us/aspnet/core/security/cors" TargetMode="External"/><Relationship Id="rId11" Type="http://schemas.openxmlformats.org/officeDocument/2006/relationships/hyperlink" Target="https://docs.microsoft.com/en-us/azure/search/search-import-data-dotnet" TargetMode="External"/><Relationship Id="rId5" Type="http://schemas.openxmlformats.org/officeDocument/2006/relationships/hyperlink" Target="https://docs.microsoft.com/en-us/azure/search/search-what-is-an-index" TargetMode="External"/><Relationship Id="rId15" Type="http://schemas.openxmlformats.org/officeDocument/2006/relationships/hyperlink" Target="https://docs.microsoft.com/en-us/azure/search/search-faceted-navigation" TargetMode="External"/><Relationship Id="rId10" Type="http://schemas.openxmlformats.org/officeDocument/2006/relationships/hyperlink" Target="https://docs.microsoft.com/en-us/azure/search/search-import-data-rest-api" TargetMode="External"/><Relationship Id="rId4" Type="http://schemas.openxmlformats.org/officeDocument/2006/relationships/hyperlink" Target="https://docs.microsoft.com/en-us/azure/search/search-manage-powershell" TargetMode="External"/><Relationship Id="rId9" Type="http://schemas.openxmlformats.org/officeDocument/2006/relationships/hyperlink" Target="https://docs.microsoft.com/en-us/azure/search/search-what-is-data-import" TargetMode="External"/><Relationship Id="rId14" Type="http://schemas.openxmlformats.org/officeDocument/2006/relationships/hyperlink" Target="https://docs.microsoft.com/en-us/rest/api/searchservice/add-scoring-profiles-to-a-search-index"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1:48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6536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a brief demo of the published bot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1:48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689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hlinkClick r:id="rId3"/>
              </a:rPr>
              <a:t>Show </a:t>
            </a:r>
            <a:r>
              <a:rPr lang="en-US" sz="882" b="0" i="0" u="none" strike="noStrike" kern="1200" dirty="0" err="1">
                <a:solidFill>
                  <a:schemeClr val="tx1"/>
                </a:solidFill>
                <a:effectLst/>
                <a:latin typeface="Segoe UI Light" pitchFamily="34" charset="0"/>
                <a:ea typeface="+mn-ea"/>
                <a:cs typeface="+mn-cs"/>
                <a:hlinkClick r:id="rId3"/>
              </a:rPr>
              <a:t>flipkart</a:t>
            </a:r>
            <a:endParaRPr lang="en-US" sz="882" b="0" i="0" u="none" strike="noStrike" kern="1200" dirty="0">
              <a:solidFill>
                <a:schemeClr val="tx1"/>
              </a:solidFill>
              <a:effectLst/>
              <a:latin typeface="Segoe UI Light" pitchFamily="34" charset="0"/>
              <a:ea typeface="+mn-ea"/>
              <a:cs typeface="+mn-cs"/>
              <a:hlinkClick r:id="rId3"/>
            </a:endParaRPr>
          </a:p>
          <a:p>
            <a:endParaRPr lang="en-US" sz="882" b="0" i="0" u="none" strike="noStrike" kern="1200" dirty="0">
              <a:solidFill>
                <a:schemeClr val="tx1"/>
              </a:solidFill>
              <a:effectLst/>
              <a:latin typeface="Segoe UI Light" pitchFamily="34" charset="0"/>
              <a:ea typeface="+mn-ea"/>
              <a:cs typeface="+mn-cs"/>
              <a:hlinkClick r:id="rId3"/>
            </a:endParaRPr>
          </a:p>
          <a:p>
            <a:r>
              <a:rPr lang="en-US" sz="882" b="0" i="0" u="none" strike="noStrike" kern="1200" dirty="0">
                <a:solidFill>
                  <a:schemeClr val="tx1"/>
                </a:solidFill>
                <a:effectLst/>
                <a:latin typeface="Segoe UI Light" pitchFamily="34" charset="0"/>
                <a:ea typeface="+mn-ea"/>
                <a:cs typeface="+mn-cs"/>
                <a:hlinkClick r:id="rId3"/>
              </a:rPr>
              <a:t>Azure Search</a:t>
            </a:r>
            <a:r>
              <a:rPr lang="en-US" sz="882" b="0" i="0" u="none" strike="noStrike" kern="1200" dirty="0">
                <a:solidFill>
                  <a:schemeClr val="tx1"/>
                </a:solidFill>
                <a:effectLst/>
                <a:latin typeface="Segoe UI Light" pitchFamily="34" charset="0"/>
                <a:ea typeface="+mn-ea"/>
                <a:cs typeface="+mn-cs"/>
              </a:rPr>
              <a:t> is a search-as-a-service solution allowing developers to incorporate great search experiences into applications without managing infrastructure or needing to become search experts.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Developers look for PaaS services in Azure to achieve better and faster results in their apps. While search is a key to many types of applications, web search engines have set the bar high for search. Users expect: instant results, auto-complete as they type, highlighting hits within the results, great ranking, and the ability to understand what they are looking for, even if they spell it incorrectly or include extra words.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Search is a hard and rarely a core expertise area. From an infrastructure standpoint, it needs to have high availability, durability, scale, and operations. From a functionality standpoint, it needs to have ranking, language support, and geospatial capabilities.</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1:48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82032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Show alice.unearth.ai</a:t>
            </a:r>
          </a:p>
          <a:p>
            <a:r>
              <a:rPr lang="en-US" sz="882" b="0" i="0" u="none" strike="noStrike" kern="1200" dirty="0">
                <a:solidFill>
                  <a:schemeClr val="tx1"/>
                </a:solidFill>
                <a:effectLst/>
                <a:latin typeface="Segoe UI Light" pitchFamily="34" charset="0"/>
                <a:ea typeface="+mn-ea"/>
                <a:cs typeface="+mn-cs"/>
              </a:rPr>
              <a:t>Typical Workflow:</a:t>
            </a:r>
          </a:p>
          <a:p>
            <a:r>
              <a:rPr lang="en-US" sz="882" b="0" i="0" u="none" strike="noStrike" kern="1200" dirty="0">
                <a:solidFill>
                  <a:schemeClr val="tx1"/>
                </a:solidFill>
                <a:effectLst/>
                <a:latin typeface="Segoe UI Light" pitchFamily="34" charset="0"/>
                <a:ea typeface="+mn-ea"/>
                <a:cs typeface="+mn-cs"/>
              </a:rPr>
              <a:t>Provision service </a:t>
            </a:r>
          </a:p>
          <a:p>
            <a:pPr lvl="1"/>
            <a:r>
              <a:rPr lang="en-US" sz="882" b="0" i="0" u="none" strike="noStrike" kern="1200" dirty="0">
                <a:solidFill>
                  <a:schemeClr val="tx1"/>
                </a:solidFill>
                <a:effectLst/>
                <a:latin typeface="Segoe UI Light" pitchFamily="34" charset="0"/>
                <a:ea typeface="+mn-ea"/>
                <a:cs typeface="+mn-cs"/>
              </a:rPr>
              <a:t>You can create or provision an Azure Search service from the </a:t>
            </a:r>
            <a:r>
              <a:rPr lang="en-US" sz="882" b="0" i="0" u="none" strike="noStrike" kern="1200" dirty="0">
                <a:solidFill>
                  <a:schemeClr val="tx1"/>
                </a:solidFill>
                <a:effectLst/>
                <a:latin typeface="Segoe UI Light" pitchFamily="34" charset="0"/>
                <a:ea typeface="+mn-ea"/>
                <a:cs typeface="+mn-cs"/>
                <a:hlinkClick r:id="rId3"/>
              </a:rPr>
              <a:t>portal</a:t>
            </a:r>
            <a:r>
              <a:rPr lang="en-US" sz="882" b="0" i="0" u="none" strike="noStrike" kern="1200" dirty="0">
                <a:solidFill>
                  <a:schemeClr val="tx1"/>
                </a:solidFill>
                <a:effectLst/>
                <a:latin typeface="Segoe UI Light" pitchFamily="34" charset="0"/>
                <a:ea typeface="+mn-ea"/>
                <a:cs typeface="+mn-cs"/>
              </a:rPr>
              <a:t> or with </a:t>
            </a:r>
            <a:r>
              <a:rPr lang="en-US" sz="882" b="0" i="0" u="none" strike="noStrike" kern="1200" dirty="0">
                <a:solidFill>
                  <a:schemeClr val="tx1"/>
                </a:solidFill>
                <a:effectLst/>
                <a:latin typeface="Segoe UI Light" pitchFamily="34" charset="0"/>
                <a:ea typeface="+mn-ea"/>
                <a:cs typeface="+mn-cs"/>
                <a:hlinkClick r:id="rId4"/>
              </a:rPr>
              <a:t>PowerShell</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Create an index </a:t>
            </a:r>
          </a:p>
          <a:p>
            <a:pPr lvl="1"/>
            <a:r>
              <a:rPr lang="en-US" sz="882" b="0" i="0" u="none" strike="noStrike" kern="1200" dirty="0">
                <a:solidFill>
                  <a:schemeClr val="tx1"/>
                </a:solidFill>
                <a:effectLst/>
                <a:latin typeface="Segoe UI Light" pitchFamily="34" charset="0"/>
                <a:ea typeface="+mn-ea"/>
                <a:cs typeface="+mn-cs"/>
              </a:rPr>
              <a:t>An </a:t>
            </a:r>
            <a:r>
              <a:rPr lang="en-US" sz="882" b="0" i="0" u="none" strike="noStrike" kern="1200" dirty="0">
                <a:solidFill>
                  <a:schemeClr val="tx1"/>
                </a:solidFill>
                <a:effectLst/>
                <a:latin typeface="Segoe UI Light" pitchFamily="34" charset="0"/>
                <a:ea typeface="+mn-ea"/>
                <a:cs typeface="+mn-cs"/>
                <a:hlinkClick r:id="rId5"/>
              </a:rPr>
              <a:t>index</a:t>
            </a:r>
            <a:r>
              <a:rPr lang="en-US" sz="882" b="0" i="0" u="none" strike="noStrike" kern="1200" dirty="0">
                <a:solidFill>
                  <a:schemeClr val="tx1"/>
                </a:solidFill>
                <a:effectLst/>
                <a:latin typeface="Segoe UI Light" pitchFamily="34" charset="0"/>
                <a:ea typeface="+mn-ea"/>
                <a:cs typeface="+mn-cs"/>
              </a:rPr>
              <a:t> is a container for data, think "table". It has schema, </a:t>
            </a:r>
            <a:r>
              <a:rPr lang="en-US" sz="882" b="0" i="0" u="none" strike="noStrike" kern="1200" dirty="0">
                <a:solidFill>
                  <a:schemeClr val="tx1"/>
                </a:solidFill>
                <a:effectLst/>
                <a:latin typeface="Segoe UI Light" pitchFamily="34" charset="0"/>
                <a:ea typeface="+mn-ea"/>
                <a:cs typeface="+mn-cs"/>
                <a:hlinkClick r:id="rId6"/>
              </a:rPr>
              <a:t>CORS options</a:t>
            </a:r>
            <a:r>
              <a:rPr lang="en-US" sz="882" b="0" i="0" u="none" strike="noStrike" kern="1200" dirty="0">
                <a:solidFill>
                  <a:schemeClr val="tx1"/>
                </a:solidFill>
                <a:effectLst/>
                <a:latin typeface="Segoe UI Light" pitchFamily="34" charset="0"/>
                <a:ea typeface="+mn-ea"/>
                <a:cs typeface="+mn-cs"/>
              </a:rPr>
              <a:t>, search options. You can create it in the </a:t>
            </a:r>
            <a:r>
              <a:rPr lang="en-US" sz="882" b="0" i="0" u="none" strike="noStrike" kern="1200" dirty="0">
                <a:solidFill>
                  <a:schemeClr val="tx1"/>
                </a:solidFill>
                <a:effectLst/>
                <a:latin typeface="Segoe UI Light" pitchFamily="34" charset="0"/>
                <a:ea typeface="+mn-ea"/>
                <a:cs typeface="+mn-cs"/>
                <a:hlinkClick r:id="rId7"/>
              </a:rPr>
              <a:t>portal</a:t>
            </a:r>
            <a:r>
              <a:rPr lang="en-US" sz="882" b="0" i="0" u="none" strike="noStrike" kern="1200" dirty="0">
                <a:solidFill>
                  <a:schemeClr val="tx1"/>
                </a:solidFill>
                <a:effectLst/>
                <a:latin typeface="Segoe UI Light" pitchFamily="34" charset="0"/>
                <a:ea typeface="+mn-ea"/>
                <a:cs typeface="+mn-cs"/>
              </a:rPr>
              <a:t> or during </a:t>
            </a:r>
            <a:r>
              <a:rPr lang="en-US" sz="882" b="0" i="0" u="none" strike="noStrike" kern="1200" dirty="0">
                <a:solidFill>
                  <a:schemeClr val="tx1"/>
                </a:solidFill>
                <a:effectLst/>
                <a:latin typeface="Segoe UI Light" pitchFamily="34" charset="0"/>
                <a:ea typeface="+mn-ea"/>
                <a:cs typeface="+mn-cs"/>
                <a:hlinkClick r:id="rId8"/>
              </a:rPr>
              <a:t>app initialization</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Index data </a:t>
            </a:r>
          </a:p>
          <a:p>
            <a:pPr lvl="1"/>
            <a:r>
              <a:rPr lang="en-US" sz="882" b="0" i="0" u="none" strike="noStrike" kern="1200" dirty="0">
                <a:solidFill>
                  <a:schemeClr val="tx1"/>
                </a:solidFill>
                <a:effectLst/>
                <a:latin typeface="Segoe UI Light" pitchFamily="34" charset="0"/>
                <a:ea typeface="+mn-ea"/>
                <a:cs typeface="+mn-cs"/>
              </a:rPr>
              <a:t>There are two ways to </a:t>
            </a:r>
            <a:r>
              <a:rPr lang="en-US" sz="882" b="0" i="0" u="none" strike="noStrike" kern="1200" dirty="0">
                <a:solidFill>
                  <a:schemeClr val="tx1"/>
                </a:solidFill>
                <a:effectLst/>
                <a:latin typeface="Segoe UI Light" pitchFamily="34" charset="0"/>
                <a:ea typeface="+mn-ea"/>
                <a:cs typeface="+mn-cs"/>
                <a:hlinkClick r:id="rId9"/>
              </a:rPr>
              <a:t>populate an index with your data</a:t>
            </a:r>
            <a:r>
              <a:rPr lang="en-US" sz="882" b="0" i="0" u="none" strike="noStrike" kern="1200" dirty="0">
                <a:solidFill>
                  <a:schemeClr val="tx1"/>
                </a:solidFill>
                <a:effectLst/>
                <a:latin typeface="Segoe UI Light" pitchFamily="34" charset="0"/>
                <a:ea typeface="+mn-ea"/>
                <a:cs typeface="+mn-cs"/>
              </a:rPr>
              <a:t>. The first option is to manually push your data into the index using the Azure Search </a:t>
            </a:r>
            <a:r>
              <a:rPr lang="en-US" sz="882" b="0" i="0" u="none" strike="noStrike" kern="1200" dirty="0">
                <a:solidFill>
                  <a:schemeClr val="tx1"/>
                </a:solidFill>
                <a:effectLst/>
                <a:latin typeface="Segoe UI Light" pitchFamily="34" charset="0"/>
                <a:ea typeface="+mn-ea"/>
                <a:cs typeface="+mn-cs"/>
                <a:hlinkClick r:id="rId10"/>
              </a:rPr>
              <a:t>REST API</a:t>
            </a:r>
            <a:r>
              <a:rPr lang="en-US" sz="882" b="0" i="0" u="none" strike="noStrike" kern="1200" dirty="0">
                <a:solidFill>
                  <a:schemeClr val="tx1"/>
                </a:solidFill>
                <a:effectLst/>
                <a:latin typeface="Segoe UI Light" pitchFamily="34" charset="0"/>
                <a:ea typeface="+mn-ea"/>
                <a:cs typeface="+mn-cs"/>
              </a:rPr>
              <a:t> or </a:t>
            </a:r>
            <a:r>
              <a:rPr lang="en-US" sz="882" b="0" i="0" u="none" strike="noStrike" kern="1200" dirty="0">
                <a:solidFill>
                  <a:schemeClr val="tx1"/>
                </a:solidFill>
                <a:effectLst/>
                <a:latin typeface="Segoe UI Light" pitchFamily="34" charset="0"/>
                <a:ea typeface="+mn-ea"/>
                <a:cs typeface="+mn-cs"/>
                <a:hlinkClick r:id="rId11"/>
              </a:rPr>
              <a:t>.NET SDK</a:t>
            </a:r>
            <a:r>
              <a:rPr lang="en-US" sz="882" b="0" i="0" u="none" strike="noStrike" kern="1200" dirty="0">
                <a:solidFill>
                  <a:schemeClr val="tx1"/>
                </a:solidFill>
                <a:effectLst/>
                <a:latin typeface="Segoe UI Light" pitchFamily="34" charset="0"/>
                <a:ea typeface="+mn-ea"/>
                <a:cs typeface="+mn-cs"/>
              </a:rPr>
              <a:t>. The second option is to point a </a:t>
            </a:r>
            <a:r>
              <a:rPr lang="en-US" sz="882" b="0" i="0" u="none" strike="noStrike" kern="1200" dirty="0">
                <a:solidFill>
                  <a:schemeClr val="tx1"/>
                </a:solidFill>
                <a:effectLst/>
                <a:latin typeface="Segoe UI Light" pitchFamily="34" charset="0"/>
                <a:ea typeface="+mn-ea"/>
                <a:cs typeface="+mn-cs"/>
                <a:hlinkClick r:id="rId12"/>
              </a:rPr>
              <a:t>supported data source</a:t>
            </a:r>
            <a:r>
              <a:rPr lang="en-US" sz="882" b="0" i="0" u="none" strike="noStrike" kern="1200" dirty="0">
                <a:solidFill>
                  <a:schemeClr val="tx1"/>
                </a:solidFill>
                <a:effectLst/>
                <a:latin typeface="Segoe UI Light" pitchFamily="34" charset="0"/>
                <a:ea typeface="+mn-ea"/>
                <a:cs typeface="+mn-cs"/>
              </a:rPr>
              <a:t> to your index and let Azure Search automatically pull in the data on a schedule.</a:t>
            </a:r>
          </a:p>
          <a:p>
            <a:r>
              <a:rPr lang="en-US" sz="882" b="0" i="0" u="none" strike="noStrike" kern="1200" dirty="0">
                <a:solidFill>
                  <a:schemeClr val="tx1"/>
                </a:solidFill>
                <a:effectLst/>
                <a:latin typeface="Segoe UI Light" pitchFamily="34" charset="0"/>
                <a:ea typeface="+mn-ea"/>
                <a:cs typeface="+mn-cs"/>
              </a:rPr>
              <a:t>Search an index </a:t>
            </a:r>
          </a:p>
          <a:p>
            <a:pPr lvl="1"/>
            <a:r>
              <a:rPr lang="en-US" sz="882" b="0" i="0" u="none" strike="noStrike" kern="1200" dirty="0">
                <a:solidFill>
                  <a:schemeClr val="tx1"/>
                </a:solidFill>
                <a:effectLst/>
                <a:latin typeface="Segoe UI Light" pitchFamily="34" charset="0"/>
                <a:ea typeface="+mn-ea"/>
                <a:cs typeface="+mn-cs"/>
              </a:rPr>
              <a:t>When submitting search requests to Azure Search, you can use simple search options, you can </a:t>
            </a:r>
            <a:r>
              <a:rPr lang="en-US" sz="882" b="0" i="0" u="none" strike="noStrike" kern="1200" dirty="0">
                <a:solidFill>
                  <a:schemeClr val="tx1"/>
                </a:solidFill>
                <a:effectLst/>
                <a:latin typeface="Segoe UI Light" pitchFamily="34" charset="0"/>
                <a:ea typeface="+mn-ea"/>
                <a:cs typeface="+mn-cs"/>
                <a:hlinkClick r:id="rId13"/>
              </a:rPr>
              <a:t>filter</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4"/>
              </a:rPr>
              <a:t>sort</a:t>
            </a:r>
            <a:r>
              <a:rPr lang="en-US" sz="882" b="0" i="0" u="none" strike="noStrike" kern="1200" dirty="0">
                <a:solidFill>
                  <a:schemeClr val="tx1"/>
                </a:solidFill>
                <a:effectLst/>
                <a:latin typeface="Segoe UI Light" pitchFamily="34" charset="0"/>
                <a:ea typeface="+mn-ea"/>
                <a:cs typeface="+mn-cs"/>
              </a:rPr>
              <a:t>, </a:t>
            </a:r>
            <a:r>
              <a:rPr lang="en-US" sz="882" b="0" i="0" u="none" strike="noStrike" kern="1200" dirty="0">
                <a:solidFill>
                  <a:schemeClr val="tx1"/>
                </a:solidFill>
                <a:effectLst/>
                <a:latin typeface="Segoe UI Light" pitchFamily="34" charset="0"/>
                <a:ea typeface="+mn-ea"/>
                <a:cs typeface="+mn-cs"/>
                <a:hlinkClick r:id="rId15"/>
              </a:rPr>
              <a:t>project</a:t>
            </a:r>
            <a:r>
              <a:rPr lang="en-US" sz="882" b="0" i="0" u="none" strike="noStrike" kern="1200" dirty="0">
                <a:solidFill>
                  <a:schemeClr val="tx1"/>
                </a:solidFill>
                <a:effectLst/>
                <a:latin typeface="Segoe UI Light" pitchFamily="34" charset="0"/>
                <a:ea typeface="+mn-ea"/>
                <a:cs typeface="+mn-cs"/>
              </a:rPr>
              <a:t>, and </a:t>
            </a:r>
            <a:r>
              <a:rPr lang="en-US" sz="882" b="0" i="0" u="none" strike="noStrike" kern="1200" dirty="0">
                <a:solidFill>
                  <a:schemeClr val="tx1"/>
                </a:solidFill>
                <a:effectLst/>
                <a:latin typeface="Segoe UI Light" pitchFamily="34" charset="0"/>
                <a:ea typeface="+mn-ea"/>
                <a:cs typeface="+mn-cs"/>
                <a:hlinkClick r:id="rId16"/>
              </a:rPr>
              <a:t>page over results</a:t>
            </a:r>
            <a:r>
              <a:rPr lang="en-US" sz="882" b="0" i="0" u="none" strike="noStrike" kern="1200" dirty="0">
                <a:solidFill>
                  <a:schemeClr val="tx1"/>
                </a:solidFill>
                <a:effectLst/>
                <a:latin typeface="Segoe UI Light" pitchFamily="34" charset="0"/>
                <a:ea typeface="+mn-ea"/>
                <a:cs typeface="+mn-cs"/>
              </a:rPr>
              <a:t>. You have the ability to address spelling mistakes, phonetics, and Regex, and there are options for working with search and </a:t>
            </a:r>
            <a:r>
              <a:rPr lang="en-US" sz="882" b="0" i="0" u="none" strike="noStrike" kern="1200" dirty="0">
                <a:solidFill>
                  <a:schemeClr val="tx1"/>
                </a:solidFill>
                <a:effectLst/>
                <a:latin typeface="Segoe UI Light" pitchFamily="34" charset="0"/>
                <a:ea typeface="+mn-ea"/>
                <a:cs typeface="+mn-cs"/>
                <a:hlinkClick r:id="rId17"/>
              </a:rPr>
              <a:t>suggest</a:t>
            </a:r>
            <a:r>
              <a:rPr lang="en-US" sz="882" b="0" i="0" u="none" strike="noStrike" kern="1200" dirty="0">
                <a:solidFill>
                  <a:schemeClr val="tx1"/>
                </a:solidFill>
                <a:effectLst/>
                <a:latin typeface="Segoe UI Light" pitchFamily="34" charset="0"/>
                <a:ea typeface="+mn-ea"/>
                <a:cs typeface="+mn-cs"/>
              </a:rPr>
              <a:t>. These query parameters allow you to achieve deeper control of the </a:t>
            </a:r>
            <a:r>
              <a:rPr lang="en-US" sz="882" b="0" i="0" u="none" strike="noStrike" kern="1200" dirty="0">
                <a:solidFill>
                  <a:schemeClr val="tx1"/>
                </a:solidFill>
                <a:effectLst/>
                <a:latin typeface="Segoe UI Light" pitchFamily="34" charset="0"/>
                <a:ea typeface="+mn-ea"/>
                <a:cs typeface="+mn-cs"/>
                <a:hlinkClick r:id="rId18"/>
              </a:rPr>
              <a:t>full-text search experience</a:t>
            </a:r>
            <a:r>
              <a:rPr lang="en-US" sz="882" b="0" i="0" u="none" strike="noStrike" kern="1200" dirty="0">
                <a:solidFill>
                  <a:schemeClr val="tx1"/>
                </a:solidFill>
                <a:effectLst/>
                <a:latin typeface="Segoe UI Light" pitchFamily="34" charset="0"/>
                <a:ea typeface="+mn-ea"/>
                <a:cs typeface="+mn-cs"/>
              </a:rPr>
              <a:t>.</a:t>
            </a:r>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1:48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58539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Looking to do more than what you’ve seen? I’ve brought Rodrigo Souza to explain Cognitive Search and where you can learn more</a:t>
            </a: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1:48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2398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1:48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228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11/26/2018 1:48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8.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61725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493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53163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25290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00417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0046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70418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23066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16224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19856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062799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347662950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232354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54725512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08375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095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6920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576255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Segoe UI Light" panose="020B0502040204020203" pitchFamily="34" charset="0"/>
                <a:cs typeface="Segoe UI Light"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54119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86953"/>
            <a:ext cx="9144000" cy="92301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3572394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54205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245364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475664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88700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54012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376689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396063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455349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50354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6305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084517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497307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6595533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844886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207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2602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6780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7303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10938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3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315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34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98767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670033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5394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97998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4538"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9510"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79597" y="6609041"/>
            <a:ext cx="2360896" cy="253787"/>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8582" y="6364610"/>
            <a:ext cx="1064371" cy="404644"/>
          </a:xfrm>
          <a:prstGeom prst="rect">
            <a:avLst/>
          </a:prstGeom>
        </p:spPr>
      </p:pic>
    </p:spTree>
    <p:extLst>
      <p:ext uri="{BB962C8B-B14F-4D97-AF65-F5344CB8AC3E}">
        <p14:creationId xmlns:p14="http://schemas.microsoft.com/office/powerpoint/2010/main" val="94093638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6" y="228601"/>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Tree>
    <p:extLst>
      <p:ext uri="{BB962C8B-B14F-4D97-AF65-F5344CB8AC3E}">
        <p14:creationId xmlns:p14="http://schemas.microsoft.com/office/powerpoint/2010/main" val="226459656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spTree>
    <p:extLst>
      <p:ext uri="{BB962C8B-B14F-4D97-AF65-F5344CB8AC3E}">
        <p14:creationId xmlns:p14="http://schemas.microsoft.com/office/powerpoint/2010/main" val="283899560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05000" y="6477874"/>
            <a:ext cx="8382000" cy="380127"/>
          </a:xfrm>
        </p:spPr>
        <p:txBody>
          <a:bodyPr/>
          <a:lstStyle/>
          <a:p>
            <a:endParaRPr lang="en-US" dirty="0">
              <a:solidFill>
                <a:srgbClr val="505050"/>
              </a:solidFill>
            </a:endParaRPr>
          </a:p>
        </p:txBody>
      </p:sp>
    </p:spTree>
    <p:extLst>
      <p:ext uri="{BB962C8B-B14F-4D97-AF65-F5344CB8AC3E}">
        <p14:creationId xmlns:p14="http://schemas.microsoft.com/office/powerpoint/2010/main" val="32378286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087896"/>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338101594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20" indent="0">
              <a:buNone/>
              <a:defRPr>
                <a:solidFill>
                  <a:schemeClr val="tx1"/>
                </a:solidFill>
                <a:latin typeface="Courier New" pitchFamily="49" charset="0"/>
                <a:cs typeface="Courier New" pitchFamily="49" charset="0"/>
              </a:defRPr>
            </a:lvl2pPr>
            <a:lvl3pPr marL="588363" indent="0">
              <a:buNone/>
              <a:defRPr>
                <a:solidFill>
                  <a:schemeClr val="tx1"/>
                </a:solidFill>
                <a:latin typeface="Courier New" pitchFamily="49" charset="0"/>
                <a:cs typeface="Courier New" pitchFamily="49" charset="0"/>
              </a:defRPr>
            </a:lvl3pPr>
            <a:lvl4pPr marL="869983" indent="0">
              <a:buNone/>
              <a:defRPr>
                <a:solidFill>
                  <a:schemeClr val="tx1"/>
                </a:solidFill>
                <a:latin typeface="Courier New" pitchFamily="49" charset="0"/>
                <a:cs typeface="Courier New" pitchFamily="49" charset="0"/>
              </a:defRPr>
            </a:lvl4pPr>
            <a:lvl5pPr marL="110532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52111458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22474842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2"/>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2" y="3877278"/>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595057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1"/>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440925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098119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51846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809366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878" y="2901952"/>
            <a:ext cx="2845008" cy="1046245"/>
          </a:xfrm>
          <a:prstGeom prst="rect">
            <a:avLst/>
          </a:prstGeom>
        </p:spPr>
      </p:pic>
    </p:spTree>
    <p:extLst>
      <p:ext uri="{BB962C8B-B14F-4D97-AF65-F5344CB8AC3E}">
        <p14:creationId xmlns:p14="http://schemas.microsoft.com/office/powerpoint/2010/main" val="62939058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0929429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781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8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1065411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38913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22085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0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806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095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5922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337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34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17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618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089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73579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96773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24817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3143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6734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49920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512824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64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781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19146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67994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26/11/2018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63298890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34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016234"/>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41343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10409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66712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98683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1741782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80698844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0771056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3765556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60192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23" name="Text Placeholder 6"/>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43560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21750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20476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93912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78161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3929469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1277748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805263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372710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47017113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3424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487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95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684302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71270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38786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2639483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36012684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83886799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0344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31201"/>
            <a:ext cx="5288906" cy="108637"/>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userDrawn="1"/>
        </p:nvSpPr>
        <p:spPr>
          <a:xfrm>
            <a:off x="445198" y="431201"/>
            <a:ext cx="2065142" cy="108637"/>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dirty="0">
                <a:latin typeface="Segoe UI Semibold" panose="020B0702040204020203" pitchFamily="34" charset="0"/>
                <a:cs typeface="Segoe UI Semibold" panose="020B0702040204020203" pitchFamily="34" charset="0"/>
              </a:rPr>
              <a:t>Monoline icons   </a:t>
            </a:r>
            <a:r>
              <a:rPr lang="en-US" sz="784"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dirty="0">
              <a:latin typeface="+mn-lt"/>
              <a:cs typeface="Segoe UI Semibold" panose="020B0702040204020203" pitchFamily="34" charset="0"/>
            </a:endParaRPr>
          </a:p>
        </p:txBody>
      </p:sp>
      <p:grpSp>
        <p:nvGrpSpPr>
          <p:cNvPr id="4" name="Group 3"/>
          <p:cNvGrpSpPr>
            <a:grpSpLocks noChangeAspect="1"/>
          </p:cNvGrpSpPr>
          <p:nvPr userDrawn="1"/>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0925146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113677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385333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55319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69509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5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0848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96595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339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9212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92236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6141656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3676332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1627429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159225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388831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7" y="3769822"/>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658040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968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0406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5221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815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8111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1499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536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71010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01114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10988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8"/>
            <a:ext cx="6273925" cy="5684621"/>
          </a:xfrm>
          <a:prstGeom prst="rect">
            <a:avLst/>
          </a:prstGeom>
        </p:spPr>
      </p:pic>
      <p:sp>
        <p:nvSpPr>
          <p:cNvPr id="20" name="Picture Placeholder 144"/>
          <p:cNvSpPr>
            <a:spLocks noGrp="1"/>
          </p:cNvSpPr>
          <p:nvPr>
            <p:ph type="pic" sz="quarter" idx="20" hasCustomPrompt="1"/>
          </p:nvPr>
        </p:nvSpPr>
        <p:spPr>
          <a:xfrm>
            <a:off x="5918075"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7" y="851201"/>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400"/>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225"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40" y="6156112"/>
            <a:ext cx="80542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2" y="6171517"/>
            <a:ext cx="1505159"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1" y="5912045"/>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156134720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378876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199"/>
            <a:ext cx="11018520" cy="615609"/>
          </a:xfrm>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6537715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1"/>
            <a:ext cx="12188887" cy="2551127"/>
          </a:xfrm>
          <a:prstGeom prst="rect">
            <a:avLst/>
          </a:prstGeom>
          <a:solidFill>
            <a:srgbClr val="4DA0E2"/>
          </a:solidFill>
          <a:ln>
            <a:noFill/>
          </a:ln>
        </p:spPr>
        <p:txBody>
          <a:bodyPr vert="horz" wrap="square" lIns="89618" tIns="44808" rIns="89618" bIns="44808"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3" y="5729530"/>
            <a:ext cx="12188888" cy="1131586"/>
          </a:xfrm>
          <a:prstGeom prst="rect">
            <a:avLst/>
          </a:prstGeom>
          <a:solidFill>
            <a:srgbClr val="00188F"/>
          </a:solidFill>
          <a:ln>
            <a:noFill/>
          </a:ln>
          <a:extLst/>
        </p:spPr>
        <p:txBody>
          <a:bodyPr vert="horz" wrap="square" lIns="89618" tIns="44808" rIns="89618" bIns="44808"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5" y="3343395"/>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algn="ctr" defTabSz="91383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7" y="288563"/>
            <a:ext cx="3585699" cy="452654"/>
          </a:xfrm>
        </p:spPr>
        <p:txBody>
          <a:bodyPr/>
          <a:lstStyle>
            <a:lvl1pPr marL="0" indent="0" algn="r">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6"/>
            <a:ext cx="3585699" cy="452654"/>
          </a:xfrm>
        </p:spPr>
        <p:txBody>
          <a:bodyPr/>
          <a:lstStyle>
            <a:lvl1pPr marL="0" indent="0" algn="l">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2969549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1278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9569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8068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18206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57901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5963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9159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3710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8709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272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066295" y="6567021"/>
            <a:ext cx="205941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627424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4"/>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4" y="6043945"/>
            <a:ext cx="1653406" cy="356169"/>
          </a:xfrm>
          <a:prstGeom prst="rect">
            <a:avLst/>
          </a:prstGeom>
        </p:spPr>
      </p:pic>
    </p:spTree>
    <p:extLst>
      <p:ext uri="{BB962C8B-B14F-4D97-AF65-F5344CB8AC3E}">
        <p14:creationId xmlns:p14="http://schemas.microsoft.com/office/powerpoint/2010/main" val="368190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Edit Master text styles</a:t>
            </a:r>
          </a:p>
        </p:txBody>
      </p:sp>
    </p:spTree>
    <p:extLst>
      <p:ext uri="{BB962C8B-B14F-4D97-AF65-F5344CB8AC3E}">
        <p14:creationId xmlns:p14="http://schemas.microsoft.com/office/powerpoint/2010/main" val="36330769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82195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49586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387023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414155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1819746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6273488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2093509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816837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43767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529195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1084784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45202515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2147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623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564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34768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178600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595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990273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2295608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55930730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2875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01003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26639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62986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881082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07461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45291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9857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66483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63697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0497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055660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13025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930399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353109468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89080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96309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2976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496874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0806257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0553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4809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00822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0548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811479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0747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070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35622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0141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66744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99728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3932362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8164423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224664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23654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5812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99011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4668938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020720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31977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05542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45983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625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04520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542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0437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37956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87719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3692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638265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194643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7461965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3016326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oleObject" Target="../embeddings/oleObject1.bin"/><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tags" Target="../tags/tag1.xml"/><Relationship Id="rId2" Type="http://schemas.openxmlformats.org/officeDocument/2006/relationships/slideLayout" Target="../slideLayouts/slideLayout148.xml"/><Relationship Id="rId16" Type="http://schemas.openxmlformats.org/officeDocument/2006/relationships/vmlDrawing" Target="../drawings/vmlDrawing1.v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theme" Target="../theme/theme10.xml"/><Relationship Id="rId10" Type="http://schemas.openxmlformats.org/officeDocument/2006/relationships/slideLayout" Target="../slideLayouts/slideLayout156.xml"/><Relationship Id="rId19" Type="http://schemas.openxmlformats.org/officeDocument/2006/relationships/image" Target="../media/image38.emf"/><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theme" Target="../theme/theme1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 Type="http://schemas.openxmlformats.org/officeDocument/2006/relationships/slideLayout" Target="../slideLayouts/slideLayout220.xml"/><Relationship Id="rId21" Type="http://schemas.openxmlformats.org/officeDocument/2006/relationships/slideLayout" Target="../slideLayouts/slideLayout238.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theme" Target="../theme/theme14.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slideLayout" Target="../slideLayouts/slideLayout245.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 Id="rId30" Type="http://schemas.openxmlformats.org/officeDocument/2006/relationships/image" Target="../media/image1.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slideLayout" Target="../slideLayouts/slideLayout258.xml"/><Relationship Id="rId3" Type="http://schemas.openxmlformats.org/officeDocument/2006/relationships/slideLayout" Target="../slideLayouts/slideLayout248.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2" Type="http://schemas.openxmlformats.org/officeDocument/2006/relationships/slideLayout" Target="../slideLayouts/slideLayout247.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5" Type="http://schemas.openxmlformats.org/officeDocument/2006/relationships/slideLayout" Target="../slideLayouts/slideLayout250.xml"/><Relationship Id="rId10" Type="http://schemas.openxmlformats.org/officeDocument/2006/relationships/slideLayout" Target="../slideLayouts/slideLayout255.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image" Target="../media/image20.emf"/><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3.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image" Target="../media/image20.emf"/><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theme" Target="../theme/theme5.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theme" Target="../theme/theme6.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5" Type="http://schemas.openxmlformats.org/officeDocument/2006/relationships/slideLayout" Target="../slideLayouts/slideLayout118.xml"/><Relationship Id="rId4" Type="http://schemas.openxmlformats.org/officeDocument/2006/relationships/slideLayout" Target="../slideLayouts/slideLayout117.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3.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image" Target="../media/image27.png"/><Relationship Id="rId5" Type="http://schemas.openxmlformats.org/officeDocument/2006/relationships/theme" Target="../theme/theme8.xml"/><Relationship Id="rId4" Type="http://schemas.openxmlformats.org/officeDocument/2006/relationships/slideLayout" Target="../slideLayouts/slideLayout12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theme" Target="../theme/theme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7"/>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18" imgW="383" imgH="384" progId="TCLayout.ActiveDocument.1">
                  <p:embed/>
                </p:oleObj>
              </mc:Choice>
              <mc:Fallback>
                <p:oleObj name="think-cell Slide" r:id="rId18" imgW="383" imgH="384" progId="TCLayout.ActiveDocument.1">
                  <p:embed/>
                  <p:pic>
                    <p:nvPicPr>
                      <p:cNvPr id="3" name="Object 2" hidden="1"/>
                      <p:cNvPicPr/>
                      <p:nvPr/>
                    </p:nvPicPr>
                    <p:blipFill>
                      <a:blip r:embed="rId19"/>
                      <a:stretch>
                        <a:fillRect/>
                      </a:stretch>
                    </p:blipFill>
                    <p:spPr>
                      <a:xfrm>
                        <a:off x="1590" y="1590"/>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05000" y="6477874"/>
            <a:ext cx="8382000" cy="380127"/>
          </a:xfrm>
          <a:prstGeom prst="rect">
            <a:avLst/>
          </a:prstGeom>
        </p:spPr>
        <p:txBody>
          <a:bodyPr vert="horz" lIns="76179" tIns="38089" rIns="76179" bIns="38089" rtlCol="0" anchor="ctr"/>
          <a:lstStyle>
            <a:lvl1pPr algn="ctr">
              <a:defRPr sz="800">
                <a:solidFill>
                  <a:schemeClr val="tx1"/>
                </a:solidFill>
                <a:latin typeface="Segoe UI" pitchFamily="34" charset="0"/>
                <a:ea typeface="Segoe UI" pitchFamily="34" charset="0"/>
                <a:cs typeface="Segoe UI" pitchFamily="34" charset="0"/>
              </a:defRPr>
            </a:lvl1pPr>
          </a:lstStyle>
          <a:p>
            <a:pPr defTabSz="1087896"/>
            <a:endParaRPr lang="en-US" dirty="0">
              <a:solidFill>
                <a:srgbClr val="505050"/>
              </a:solidFill>
            </a:endParaRPr>
          </a:p>
        </p:txBody>
      </p:sp>
      <p:sp>
        <p:nvSpPr>
          <p:cNvPr id="15" name="Text Placeholder 14"/>
          <p:cNvSpPr>
            <a:spLocks noGrp="1"/>
          </p:cNvSpPr>
          <p:nvPr>
            <p:ph type="body" idx="1"/>
          </p:nvPr>
        </p:nvSpPr>
        <p:spPr>
          <a:xfrm>
            <a:off x="150853" y="1600202"/>
            <a:ext cx="11890296" cy="4559531"/>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215052" y="6477875"/>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2690770255"/>
      </p:ext>
    </p:extLst>
  </p:cSld>
  <p:clrMap bg1="lt1" tx1="dk1" bg2="lt2" tx2="dk2" accent1="accent1" accent2="accent2" accent3="accent3" accent4="accent4" accent5="accent5" accent6="accent6" hlink="hlink" folHlink="fol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 id="2147484805" r:id="rId14"/>
  </p:sldLayoutIdLst>
  <p:transition>
    <p:fade/>
  </p:transition>
  <p:hf hdr="0" ftr="0" dt="0"/>
  <p:txStyles>
    <p:titleStyle>
      <a:lvl1pPr marL="0" algn="l" defTabSz="1087896"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896"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803416700"/>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13179315"/>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853" r:id="rId20"/>
    <p:sldLayoutId id="2147484854" r:id="rId21"/>
    <p:sldLayoutId id="2147484855" r:id="rId22"/>
    <p:sldLayoutId id="2147484856" r:id="rId23"/>
    <p:sldLayoutId id="2147484857" r:id="rId24"/>
    <p:sldLayoutId id="2147484858" r:id="rId25"/>
    <p:sldLayoutId id="2147484859" r:id="rId26"/>
    <p:sldLayoutId id="2147484860" r:id="rId27"/>
    <p:sldLayoutId id="2147484861"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19744160"/>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5293631"/>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80"/>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3" y="-8231"/>
            <a:ext cx="936855" cy="5662633"/>
            <a:chOff x="12618967" y="-8396"/>
            <a:chExt cx="955641" cy="5775361"/>
          </a:xfrm>
        </p:grpSpPr>
        <p:grpSp>
          <p:nvGrpSpPr>
            <p:cNvPr id="18" name="Group 17"/>
            <p:cNvGrpSpPr/>
            <p:nvPr userDrawn="1"/>
          </p:nvGrpSpPr>
          <p:grpSpPr>
            <a:xfrm>
              <a:off x="12618967" y="-8396"/>
              <a:ext cx="955641" cy="5724185"/>
              <a:chOff x="12618967" y="-8396"/>
              <a:chExt cx="955641"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836"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836"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836"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03787434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transition>
    <p:fade/>
  </p:transition>
  <p:txStyles>
    <p:titleStyle>
      <a:lvl1pPr algn="l" defTabSz="91410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5" marR="0" indent="-23647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41"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70"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775"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7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27"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0" rtl="0" eaLnBrk="1" latinLnBrk="0" hangingPunct="1">
        <a:defRPr sz="1765" kern="1200">
          <a:solidFill>
            <a:schemeClr val="tx1"/>
          </a:solidFill>
          <a:latin typeface="+mn-lt"/>
          <a:ea typeface="+mn-ea"/>
          <a:cs typeface="+mn-cs"/>
        </a:defRPr>
      </a:lvl1pPr>
      <a:lvl2pPr marL="457049" algn="l" defTabSz="914100" rtl="0" eaLnBrk="1" latinLnBrk="0" hangingPunct="1">
        <a:defRPr sz="1765" kern="1200">
          <a:solidFill>
            <a:schemeClr val="tx1"/>
          </a:solidFill>
          <a:latin typeface="+mn-lt"/>
          <a:ea typeface="+mn-ea"/>
          <a:cs typeface="+mn-cs"/>
        </a:defRPr>
      </a:lvl2pPr>
      <a:lvl3pPr marL="914100" algn="l" defTabSz="914100" rtl="0" eaLnBrk="1" latinLnBrk="0" hangingPunct="1">
        <a:defRPr sz="1765" kern="1200">
          <a:solidFill>
            <a:schemeClr val="tx1"/>
          </a:solidFill>
          <a:latin typeface="+mn-lt"/>
          <a:ea typeface="+mn-ea"/>
          <a:cs typeface="+mn-cs"/>
        </a:defRPr>
      </a:lvl3pPr>
      <a:lvl4pPr marL="1371150" algn="l" defTabSz="914100" rtl="0" eaLnBrk="1" latinLnBrk="0" hangingPunct="1">
        <a:defRPr sz="1765" kern="1200">
          <a:solidFill>
            <a:schemeClr val="tx1"/>
          </a:solidFill>
          <a:latin typeface="+mn-lt"/>
          <a:ea typeface="+mn-ea"/>
          <a:cs typeface="+mn-cs"/>
        </a:defRPr>
      </a:lvl4pPr>
      <a:lvl5pPr marL="1828200" algn="l" defTabSz="914100" rtl="0" eaLnBrk="1" latinLnBrk="0" hangingPunct="1">
        <a:defRPr sz="1765" kern="1200">
          <a:solidFill>
            <a:schemeClr val="tx1"/>
          </a:solidFill>
          <a:latin typeface="+mn-lt"/>
          <a:ea typeface="+mn-ea"/>
          <a:cs typeface="+mn-cs"/>
        </a:defRPr>
      </a:lvl5pPr>
      <a:lvl6pPr marL="2285251" algn="l" defTabSz="914100" rtl="0" eaLnBrk="1" latinLnBrk="0" hangingPunct="1">
        <a:defRPr sz="1765" kern="1200">
          <a:solidFill>
            <a:schemeClr val="tx1"/>
          </a:solidFill>
          <a:latin typeface="+mn-lt"/>
          <a:ea typeface="+mn-ea"/>
          <a:cs typeface="+mn-cs"/>
        </a:defRPr>
      </a:lvl6pPr>
      <a:lvl7pPr marL="2742300" algn="l" defTabSz="914100" rtl="0" eaLnBrk="1" latinLnBrk="0" hangingPunct="1">
        <a:defRPr sz="1765" kern="1200">
          <a:solidFill>
            <a:schemeClr val="tx1"/>
          </a:solidFill>
          <a:latin typeface="+mn-lt"/>
          <a:ea typeface="+mn-ea"/>
          <a:cs typeface="+mn-cs"/>
        </a:defRPr>
      </a:lvl7pPr>
      <a:lvl8pPr marL="3199350" algn="l" defTabSz="914100" rtl="0" eaLnBrk="1" latinLnBrk="0" hangingPunct="1">
        <a:defRPr sz="1765" kern="1200">
          <a:solidFill>
            <a:schemeClr val="tx1"/>
          </a:solidFill>
          <a:latin typeface="+mn-lt"/>
          <a:ea typeface="+mn-ea"/>
          <a:cs typeface="+mn-cs"/>
        </a:defRPr>
      </a:lvl8pPr>
      <a:lvl9pPr marL="3656401" algn="l" defTabSz="91410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47700521"/>
      </p:ext>
    </p:extLst>
  </p:cSld>
  <p:clrMap bg1="lt1" tx1="dk1" bg2="lt2" tx2="dk2" accent1="accent1" accent2="accent2" accent3="accent3" accent4="accent4" accent5="accent5" accent6="accent6" hlink="hlink" folHlink="folHlink"/>
  <p:sldLayoutIdLst>
    <p:sldLayoutId id="2147484654" r:id="rId1"/>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 id="2147484666" r:id="rId13"/>
    <p:sldLayoutId id="2147484667" r:id="rId14"/>
    <p:sldLayoutId id="2147484668" r:id="rId15"/>
    <p:sldLayoutId id="2147484669" r:id="rId16"/>
    <p:sldLayoutId id="2147484670" r:id="rId17"/>
    <p:sldLayoutId id="2147484671" r:id="rId18"/>
    <p:sldLayoutId id="2147484672" r:id="rId19"/>
    <p:sldLayoutId id="2147484673" r:id="rId20"/>
    <p:sldLayoutId id="2147484674" r:id="rId21"/>
    <p:sldLayoutId id="2147484675" r:id="rId22"/>
    <p:sldLayoutId id="2147484676" r:id="rId23"/>
    <p:sldLayoutId id="2147484698" r:id="rId24"/>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797868667"/>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259562"/>
      </p:ext>
    </p:extLst>
  </p:cSld>
  <p:clrMap bg1="lt1" tx1="dk1" bg2="lt2" tx2="dk2" accent1="accent1" accent2="accent2" accent3="accent3" accent4="accent4" accent5="accent5" accent6="accent6" hlink="hlink" folHlink="folHlink"/>
  <p:sldLayoutIdLst>
    <p:sldLayoutId id="2147484697"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91947776"/>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7037926"/>
      </p:ext>
    </p:extLst>
  </p:cSld>
  <p:clrMap bg1="lt1" tx1="dk1" bg2="lt2" tx2="dk2" accent1="accent1" accent2="accent2" accent3="accent3" accent4="accent4" accent5="accent5" accent6="accent6" hlink="hlink" folHlink="folHlink"/>
  <p:sldLayoutIdLst>
    <p:sldLayoutId id="2147484720" r:id="rId1"/>
    <p:sldLayoutId id="2147484721" r:id="rId2"/>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 id="2147484733" r:id="rId14"/>
    <p:sldLayoutId id="2147484734" r:id="rId15"/>
    <p:sldLayoutId id="2147484735" r:id="rId16"/>
    <p:sldLayoutId id="2147484736" r:id="rId17"/>
    <p:sldLayoutId id="2147484737" r:id="rId18"/>
    <p:sldLayoutId id="2147484738" r:id="rId19"/>
    <p:sldLayoutId id="2147484739" r:id="rId20"/>
    <p:sldLayoutId id="2147484740" r:id="rId21"/>
    <p:sldLayoutId id="2147484741" r:id="rId22"/>
    <p:sldLayoutId id="2147484742" r:id="rId23"/>
    <p:sldLayoutId id="2147484743" r:id="rId24"/>
    <p:sldLayoutId id="2147484744" r:id="rId25"/>
    <p:sldLayoutId id="2147484745" r:id="rId26"/>
    <p:sldLayoutId id="2147484746" r:id="rId27"/>
    <p:sldLayoutId id="2147484747"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852472"/>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5" r:id="rId6"/>
    <p:sldLayoutId id="2147484756" r:id="rId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40035533"/>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9867966"/>
      </p:ext>
    </p:extLst>
  </p:cSld>
  <p:clrMap bg1="dk1" tx1="lt1" bg2="dk2" tx2="lt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zure/LearnAI-Airlift"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2:30-3:30: Azure Search</a:t>
            </a:r>
          </a:p>
        </p:txBody>
      </p:sp>
    </p:spTree>
    <p:extLst>
      <p:ext uri="{BB962C8B-B14F-4D97-AF65-F5344CB8AC3E}">
        <p14:creationId xmlns:p14="http://schemas.microsoft.com/office/powerpoint/2010/main" val="262464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Search</a:t>
            </a:r>
          </a:p>
        </p:txBody>
      </p:sp>
    </p:spTree>
    <p:extLst>
      <p:ext uri="{BB962C8B-B14F-4D97-AF65-F5344CB8AC3E}">
        <p14:creationId xmlns:p14="http://schemas.microsoft.com/office/powerpoint/2010/main" val="244435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EAC7F2-10C7-4889-86A3-AE7C96950C1E}"/>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
        <p:nvSpPr>
          <p:cNvPr id="3" name="Text Placeholder 2">
            <a:extLst>
              <a:ext uri="{FF2B5EF4-FFF2-40B4-BE49-F238E27FC236}">
                <a16:creationId xmlns:a16="http://schemas.microsoft.com/office/drawing/2014/main" id="{9B39DCC3-A639-4106-A9D5-8950D8ADA389}"/>
              </a:ext>
            </a:extLst>
          </p:cNvPr>
          <p:cNvSpPr>
            <a:spLocks noGrp="1"/>
          </p:cNvSpPr>
          <p:nvPr>
            <p:ph type="body" sz="quarter" idx="10"/>
          </p:nvPr>
        </p:nvSpPr>
        <p:spPr/>
        <p:txBody>
          <a:bodyPr/>
          <a:lstStyle/>
          <a:p>
            <a:endParaRPr lang="en-US"/>
          </a:p>
        </p:txBody>
      </p:sp>
      <p:pic>
        <p:nvPicPr>
          <p:cNvPr id="7" name="Picture 6" descr="A screenshot of a social media post&#10;&#10;Description generated with very high confidence">
            <a:extLst>
              <a:ext uri="{FF2B5EF4-FFF2-40B4-BE49-F238E27FC236}">
                <a16:creationId xmlns:a16="http://schemas.microsoft.com/office/drawing/2014/main" id="{2F636B83-C7A2-4AF8-A992-77285FCA1F11}"/>
              </a:ext>
            </a:extLst>
          </p:cNvPr>
          <p:cNvPicPr>
            <a:picLocks noChangeAspect="1"/>
          </p:cNvPicPr>
          <p:nvPr/>
        </p:nvPicPr>
        <p:blipFill>
          <a:blip r:embed="rId3"/>
          <a:stretch>
            <a:fillRect/>
          </a:stretch>
        </p:blipFill>
        <p:spPr>
          <a:xfrm>
            <a:off x="1752777" y="198917"/>
            <a:ext cx="8116937" cy="6201138"/>
          </a:xfrm>
          <a:prstGeom prst="rect">
            <a:avLst/>
          </a:prstGeom>
        </p:spPr>
      </p:pic>
    </p:spTree>
    <p:extLst>
      <p:ext uri="{BB962C8B-B14F-4D97-AF65-F5344CB8AC3E}">
        <p14:creationId xmlns:p14="http://schemas.microsoft.com/office/powerpoint/2010/main" val="403511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1"/>
            <a:ext cx="11655840" cy="1386889"/>
          </a:xfrm>
        </p:spPr>
        <p:txBody>
          <a:bodyPr/>
          <a:lstStyle/>
          <a:p>
            <a:r>
              <a:rPr lang="en-US" dirty="0">
                <a:solidFill>
                  <a:schemeClr val="bg2"/>
                </a:solidFill>
              </a:rPr>
              <a:t>Typical workflow</a:t>
            </a:r>
          </a:p>
        </p:txBody>
      </p:sp>
      <p:sp>
        <p:nvSpPr>
          <p:cNvPr id="6" name="Text Placeholder 5"/>
          <p:cNvSpPr>
            <a:spLocks noGrp="1"/>
          </p:cNvSpPr>
          <p:nvPr>
            <p:ph type="body" sz="quarter" idx="10"/>
          </p:nvPr>
        </p:nvSpPr>
        <p:spPr>
          <a:xfrm>
            <a:off x="268461" y="1676400"/>
            <a:ext cx="11655078" cy="2558393"/>
          </a:xfrm>
        </p:spPr>
        <p:txBody>
          <a:bodyPr/>
          <a:lstStyle/>
          <a:p>
            <a:pPr marL="0" indent="0" fontAlgn="ctr">
              <a:buNone/>
            </a:pPr>
            <a:r>
              <a:rPr lang="en-US" sz="1200" dirty="0">
                <a:solidFill>
                  <a:schemeClr val="bg2"/>
                </a:solidFill>
              </a:rPr>
              <a:t> </a:t>
            </a:r>
          </a:p>
          <a:p>
            <a:pPr marL="750896" lvl="1" indent="-514350" fontAlgn="ctr">
              <a:buFont typeface="+mj-lt"/>
              <a:buAutoNum type="arabicPeriod"/>
            </a:pPr>
            <a:r>
              <a:rPr lang="en-US" sz="2800" dirty="0">
                <a:solidFill>
                  <a:schemeClr val="bg2"/>
                </a:solidFill>
              </a:rPr>
              <a:t>Provision service</a:t>
            </a:r>
          </a:p>
          <a:p>
            <a:pPr marL="750896" lvl="1" indent="-514350" fontAlgn="ctr">
              <a:buFont typeface="+mj-lt"/>
              <a:buAutoNum type="arabicPeriod"/>
            </a:pPr>
            <a:r>
              <a:rPr lang="en-US" sz="2800" dirty="0">
                <a:solidFill>
                  <a:schemeClr val="bg2"/>
                </a:solidFill>
              </a:rPr>
              <a:t>Create an index</a:t>
            </a:r>
          </a:p>
          <a:p>
            <a:pPr marL="750896" lvl="1" indent="-514350" fontAlgn="ctr">
              <a:buFont typeface="+mj-lt"/>
              <a:buAutoNum type="arabicPeriod"/>
            </a:pPr>
            <a:r>
              <a:rPr lang="en-US" sz="2800" dirty="0">
                <a:solidFill>
                  <a:schemeClr val="bg2"/>
                </a:solidFill>
              </a:rPr>
              <a:t>Index data</a:t>
            </a:r>
          </a:p>
          <a:p>
            <a:pPr marL="750896" lvl="1" indent="-514350" fontAlgn="ctr">
              <a:buFont typeface="+mj-lt"/>
              <a:buAutoNum type="arabicPeriod"/>
            </a:pPr>
            <a:r>
              <a:rPr lang="en-US" sz="2800" dirty="0">
                <a:solidFill>
                  <a:schemeClr val="bg2"/>
                </a:solidFill>
              </a:rPr>
              <a:t>Search an index</a:t>
            </a:r>
          </a:p>
          <a:p>
            <a:pPr fontAlgn="ctr"/>
            <a:endParaRPr lang="en-US" sz="1800" dirty="0">
              <a:solidFill>
                <a:schemeClr val="bg2"/>
              </a:solidFill>
            </a:endParaRPr>
          </a:p>
        </p:txBody>
      </p:sp>
      <p:sp>
        <p:nvSpPr>
          <p:cNvPr id="4" name="Rectangle 3">
            <a:extLst>
              <a:ext uri="{FF2B5EF4-FFF2-40B4-BE49-F238E27FC236}">
                <a16:creationId xmlns:a16="http://schemas.microsoft.com/office/drawing/2014/main" id="{A4C1E1E0-90B5-436B-8549-6CBD5A20135F}"/>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Tree>
    <p:extLst>
      <p:ext uri="{BB962C8B-B14F-4D97-AF65-F5344CB8AC3E}">
        <p14:creationId xmlns:p14="http://schemas.microsoft.com/office/powerpoint/2010/main" val="374154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1"/>
            <a:ext cx="11655840" cy="1386889"/>
          </a:xfrm>
        </p:spPr>
        <p:txBody>
          <a:bodyPr/>
          <a:lstStyle/>
          <a:p>
            <a:r>
              <a:rPr lang="en-US" dirty="0">
                <a:solidFill>
                  <a:schemeClr val="bg2"/>
                </a:solidFill>
              </a:rPr>
              <a:t>Knowledge mining with Azure Search</a:t>
            </a:r>
          </a:p>
        </p:txBody>
      </p:sp>
      <p:sp>
        <p:nvSpPr>
          <p:cNvPr id="6" name="Text Placeholder 5"/>
          <p:cNvSpPr>
            <a:spLocks noGrp="1"/>
          </p:cNvSpPr>
          <p:nvPr>
            <p:ph type="body" sz="quarter" idx="10"/>
          </p:nvPr>
        </p:nvSpPr>
        <p:spPr>
          <a:xfrm>
            <a:off x="268461" y="1676400"/>
            <a:ext cx="11655078" cy="1746632"/>
          </a:xfrm>
        </p:spPr>
        <p:txBody>
          <a:bodyPr/>
          <a:lstStyle/>
          <a:p>
            <a:pPr marL="0" indent="0" fontAlgn="ctr">
              <a:buNone/>
            </a:pPr>
            <a:r>
              <a:rPr lang="en-US" sz="2800" b="1" dirty="0">
                <a:solidFill>
                  <a:schemeClr val="bg2"/>
                </a:solidFill>
              </a:rPr>
              <a:t>Cognitive search </a:t>
            </a:r>
            <a:r>
              <a:rPr lang="en-US" sz="2800" dirty="0">
                <a:solidFill>
                  <a:schemeClr val="bg2"/>
                </a:solidFill>
              </a:rPr>
              <a:t>creates searchable information out of non-searchable content by attaching AI algorithms to an indexing pipeline. AI integration is through cognitive skills, enriching source documents en route to a search index. </a:t>
            </a:r>
          </a:p>
        </p:txBody>
      </p:sp>
      <p:sp>
        <p:nvSpPr>
          <p:cNvPr id="4" name="Rectangle 3">
            <a:extLst>
              <a:ext uri="{FF2B5EF4-FFF2-40B4-BE49-F238E27FC236}">
                <a16:creationId xmlns:a16="http://schemas.microsoft.com/office/drawing/2014/main" id="{A4C1E1E0-90B5-436B-8549-6CBD5A20135F}"/>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Search</a:t>
            </a:r>
          </a:p>
        </p:txBody>
      </p:sp>
      <p:sp>
        <p:nvSpPr>
          <p:cNvPr id="2" name="Explosion: 14 Points 1">
            <a:extLst>
              <a:ext uri="{FF2B5EF4-FFF2-40B4-BE49-F238E27FC236}">
                <a16:creationId xmlns:a16="http://schemas.microsoft.com/office/drawing/2014/main" id="{0D1B3CA1-F742-45F2-80C3-ECAAEB208281}"/>
              </a:ext>
            </a:extLst>
          </p:cNvPr>
          <p:cNvSpPr/>
          <p:nvPr/>
        </p:nvSpPr>
        <p:spPr bwMode="auto">
          <a:xfrm rot="20435309">
            <a:off x="7172005" y="3466076"/>
            <a:ext cx="3812146" cy="1746632"/>
          </a:xfrm>
          <a:prstGeom prst="irregularSeal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DAY 3!</a:t>
            </a:r>
          </a:p>
        </p:txBody>
      </p:sp>
    </p:spTree>
    <p:extLst>
      <p:ext uri="{BB962C8B-B14F-4D97-AF65-F5344CB8AC3E}">
        <p14:creationId xmlns:p14="http://schemas.microsoft.com/office/powerpoint/2010/main" val="49607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531" y="1767006"/>
            <a:ext cx="11096938" cy="4930581"/>
          </a:xfrm>
        </p:spPr>
        <p:txBody>
          <a:bodyPr/>
          <a:lstStyle/>
          <a:p>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2:30PM-3:45PM</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3"/>
              </a:rPr>
            </a:br>
            <a:br>
              <a:rPr lang="en-US" sz="4400" dirty="0">
                <a:latin typeface="Segoe UI Semilight" panose="020B0402040204020203" pitchFamily="34" charset="0"/>
                <a:cs typeface="Segoe UI Semilight" panose="020B0402040204020203" pitchFamily="34" charset="0"/>
                <a:hlinkClick r:id="rId3"/>
              </a:rPr>
            </a:br>
            <a:r>
              <a:rPr lang="en-US" sz="4400" dirty="0">
                <a:latin typeface="Segoe UI Semilight" panose="020B0402040204020203" pitchFamily="34" charset="0"/>
                <a:cs typeface="Segoe UI Semilight" panose="020B0402040204020203" pitchFamily="34" charset="0"/>
                <a:hlinkClick r:id="rId3"/>
              </a:rPr>
              <a:t>https://github.com/Azure/LearnAI-Airlift</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4: Azure Search</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93096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0.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1.xml><?xml version="1.0" encoding="utf-8"?>
<a:theme xmlns:a="http://schemas.openxmlformats.org/drawingml/2006/main" name="2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3.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4.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WWC EMPTY">
  <a:themeElements>
    <a:clrScheme name="WWC FY17">
      <a:dk1>
        <a:srgbClr val="3C3C3C"/>
      </a:dk1>
      <a:lt1>
        <a:sysClr val="window" lastClr="FFFFFF"/>
      </a:lt1>
      <a:dk2>
        <a:srgbClr val="000000"/>
      </a:dk2>
      <a:lt2>
        <a:srgbClr val="E6E6E6"/>
      </a:lt2>
      <a:accent1>
        <a:srgbClr val="BAD80A"/>
      </a:accent1>
      <a:accent2>
        <a:srgbClr val="004B1C"/>
      </a:accent2>
      <a:accent3>
        <a:srgbClr val="0078D7"/>
      </a:accent3>
      <a:accent4>
        <a:srgbClr val="002050"/>
      </a:accent4>
      <a:accent5>
        <a:srgbClr val="FF8C00"/>
      </a:accent5>
      <a:accent6>
        <a:srgbClr val="D83B01"/>
      </a:accent6>
      <a:hlink>
        <a:srgbClr val="008272"/>
      </a:hlink>
      <a:folHlink>
        <a:srgbClr val="008272"/>
      </a:folHlink>
    </a:clrScheme>
    <a:fontScheme name="WWC FY17">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7 WW Communities Template.potx" id="{5ADF41DD-BB22-4DD9-BD78-F984312C14C0}" vid="{7C1406D6-88F6-47A2-A011-5BDA6638DC39}"/>
    </a:ext>
  </a:extLst>
</a:theme>
</file>

<file path=ppt/theme/theme5.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5EBCFBDA0FD184E94E44C13F9E095D8" ma:contentTypeVersion="12" ma:contentTypeDescription="Create a new document." ma:contentTypeScope="" ma:versionID="5e3f1d3c9ed3b9de7fb53638c95c2f7f">
  <xsd:schema xmlns:xsd="http://www.w3.org/2001/XMLSchema" xmlns:xs="http://www.w3.org/2001/XMLSchema" xmlns:p="http://schemas.microsoft.com/office/2006/metadata/properties" xmlns:ns2="14cf87b9-506c-4eb7-bdeb-55290b0635a3" xmlns:ns3="7c45f18c-b2ec-4e3b-9613-4a8f6bc85080" targetNamespace="http://schemas.microsoft.com/office/2006/metadata/properties" ma:root="true" ma:fieldsID="1604612eaac55e51d7e29e9e4d8fcd78" ns2:_="" ns3:_="">
    <xsd:import namespace="14cf87b9-506c-4eb7-bdeb-55290b0635a3"/>
    <xsd:import namespace="7c45f18c-b2ec-4e3b-9613-4a8f6bc8508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2:LastSharedByUser" minOccurs="0"/>
                <xsd:element ref="ns2:LastSharedByTime"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cf87b9-506c-4eb7-bdeb-55290b0635a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6" nillable="true" ma:displayName="Last Shared By User" ma:hidden="true" ma:internalName="LastSharedByUser" ma:readOnly="true">
      <xsd:simpleType>
        <xsd:restriction base="dms:Note"/>
      </xsd:simpleType>
    </xsd:element>
    <xsd:element name="LastSharedByTime" ma:index="17"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c45f18c-b2ec-4e3b-9613-4a8f6bc8508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Location" ma:index="13" nillable="true" ma:displayName="MediaServiceLocation" ma:description="" ma:internalName="MediaServiceLocatio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14cf87b9-506c-4eb7-bdeb-55290b0635a3"/>
    <ds:schemaRef ds:uri="http://purl.org/dc/terms/"/>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7c45f18c-b2ec-4e3b-9613-4a8f6bc85080"/>
    <ds:schemaRef ds:uri="http://www.w3.org/XML/1998/namespace"/>
    <ds:schemaRef ds:uri="http://purl.org/dc/dcmitype/"/>
  </ds:schemaRefs>
</ds:datastoreItem>
</file>

<file path=customXml/itemProps2.xml><?xml version="1.0" encoding="utf-8"?>
<ds:datastoreItem xmlns:ds="http://schemas.openxmlformats.org/officeDocument/2006/customXml" ds:itemID="{1B4741FF-4A58-426D-9A70-CF0E63172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cf87b9-506c-4eb7-bdeb-55290b0635a3"/>
    <ds:schemaRef ds:uri="7c45f18c-b2ec-4e3b-9613-4a8f6bc850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Microsoft_Ready_Breakout_Template</Template>
  <TotalTime>12536</TotalTime>
  <Words>661</Words>
  <Application>Microsoft Office PowerPoint</Application>
  <PresentationFormat>Widescreen</PresentationFormat>
  <Paragraphs>56</Paragraphs>
  <Slides>7</Slides>
  <Notes>7</Notes>
  <HiddenSlides>1</HiddenSlides>
  <MMClips>0</MMClips>
  <ScaleCrop>false</ScaleCrop>
  <HeadingPairs>
    <vt:vector size="8" baseType="variant">
      <vt:variant>
        <vt:lpstr>Fonts Used</vt:lpstr>
      </vt:variant>
      <vt:variant>
        <vt:i4>9</vt:i4>
      </vt:variant>
      <vt:variant>
        <vt:lpstr>Theme</vt:lpstr>
      </vt:variant>
      <vt:variant>
        <vt:i4>15</vt:i4>
      </vt:variant>
      <vt:variant>
        <vt:lpstr>Embedded OLE Servers</vt:lpstr>
      </vt:variant>
      <vt:variant>
        <vt:i4>1</vt:i4>
      </vt:variant>
      <vt:variant>
        <vt:lpstr>Slide Titles</vt:lpstr>
      </vt:variant>
      <vt:variant>
        <vt:i4>7</vt:i4>
      </vt:variant>
    </vt:vector>
  </HeadingPairs>
  <TitlesOfParts>
    <vt:vector size="32" baseType="lpstr">
      <vt:lpstr>Arial</vt:lpstr>
      <vt:lpstr>Calibri</vt:lpstr>
      <vt:lpstr>Consolas</vt:lpstr>
      <vt:lpstr>Courier New</vt:lpstr>
      <vt:lpstr>Segoe UI</vt:lpstr>
      <vt:lpstr>Segoe UI Light</vt:lpstr>
      <vt:lpstr>Segoe UI Semibold</vt:lpstr>
      <vt:lpstr>Segoe UI Semilight</vt:lpstr>
      <vt:lpstr>Wingdings</vt:lpstr>
      <vt:lpstr>5-50201_Microsoft_Ready_Template</vt:lpstr>
      <vt:lpstr>2018 Architect Boot Camp</vt:lpstr>
      <vt:lpstr>C+E Readiness Template</vt:lpstr>
      <vt:lpstr>WWC EMPTY</vt:lpstr>
      <vt:lpstr>1_C+E Readiness Template</vt:lpstr>
      <vt:lpstr>3_WHITE TEMPLATE</vt:lpstr>
      <vt:lpstr>4_WHITE TEMPLATE</vt:lpstr>
      <vt:lpstr>1_WHITE TEMPLATE</vt:lpstr>
      <vt:lpstr>5-30721_Build_2016_Template_Dark</vt:lpstr>
      <vt:lpstr>FY15 Enterprise identity theme</vt:lpstr>
      <vt:lpstr>2_COLOR TEMPLATE</vt:lpstr>
      <vt:lpstr>6-30537_Envision 2016 Keynote Template</vt:lpstr>
      <vt:lpstr>2_2018 Architect Boot Camp</vt:lpstr>
      <vt:lpstr>5_WHITE TEMPLATE</vt:lpstr>
      <vt:lpstr>1_5-50033_TR23_BO_CT_Template</vt:lpstr>
      <vt:lpstr>think-cell Slide</vt:lpstr>
      <vt:lpstr>2:30-3:30: Azure Search</vt:lpstr>
      <vt:lpstr>Azure Search</vt:lpstr>
      <vt:lpstr>PowerPoint Presentation</vt:lpstr>
      <vt:lpstr>Typical workflow</vt:lpstr>
      <vt:lpstr>Knowledge mining with Azure Search</vt:lpstr>
      <vt:lpstr> 2:30PM-3:45PM   https://github.com/Azure/LearnAI-Airlift    </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is meant to be used for content that  is shareable with Microsoft Partners and vendors.  Please do not use this template if your content  is confidential to Microsoft FTE.</dc:title>
  <dc:subject>Microsoft Ready</dc:subject>
  <dc:creator>Anna Thomas</dc:creator>
  <cp:keywords>Microsoft Ready</cp:keywords>
  <dc:description/>
  <cp:lastModifiedBy>Anna Thomas</cp:lastModifiedBy>
  <cp:revision>1</cp:revision>
  <dcterms:created xsi:type="dcterms:W3CDTF">2018-06-29T11:43:45Z</dcterms:created>
  <dcterms:modified xsi:type="dcterms:W3CDTF">2018-11-26T21:49:37Z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0x010100D5EBCFBDA0FD184E94E44C13F9E095D8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ies>
</file>